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82" r:id="rId3"/>
    <p:sldId id="273" r:id="rId4"/>
    <p:sldId id="26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E00"/>
    <a:srgbClr val="604200"/>
    <a:srgbClr val="704D00"/>
    <a:srgbClr val="916500"/>
    <a:srgbClr val="C5913E"/>
    <a:srgbClr val="263F4C"/>
    <a:srgbClr val="FFFFFF"/>
    <a:srgbClr val="001937"/>
    <a:srgbClr val="420000"/>
    <a:srgbClr val="005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553" autoAdjust="0"/>
  </p:normalViewPr>
  <p:slideViewPr>
    <p:cSldViewPr snapToGrid="0">
      <p:cViewPr varScale="1">
        <p:scale>
          <a:sx n="108" d="100"/>
          <a:sy n="108" d="100"/>
        </p:scale>
        <p:origin x="4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22F52-F701-4623-BFD1-9A1B94E37FCE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5F73B-6971-4217-9237-E66A5B701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clicks for bullet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5F73B-6971-4217-9237-E66A5B701E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55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Individual clicks for bullet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5F73B-6971-4217-9237-E66A5B701E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13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Individual clicks for bullet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5F73B-6971-4217-9237-E66A5B701E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9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8C97A-4E31-41DC-ADD1-6BAE3C723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A0DBC2-05C4-43D9-8980-707A480B2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974BA-F5C9-4C88-BCEF-0D32BFDB6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E52E-C386-45EB-807A-32ECBF715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1F25B-3109-4B27-85BD-D8AC736F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3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AADD4-D751-4D67-828E-27E14260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37DF25-56FD-4970-938F-9DC4D2542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DB12F-58EF-4E47-8CAF-0CFB310D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9E11E-7966-42FB-AC21-1000258E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E478D-5F9E-41C2-A483-A4F263A7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8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B3D4B2-35A6-410A-8294-A2F9432B40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9AD01-D500-4D08-94F3-03DB53B05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E7EFA-657E-4E25-8A8B-D2B8E9749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AECC2-5E39-431F-8E27-7A2A74E8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2574D-BEE8-42E0-B564-22125222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6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77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85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63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71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4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98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77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3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53CF4-7B5A-4572-B586-16A21CB8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F59D-3A71-492F-8E2B-1E0D77DAF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C3092-5BA2-471C-8E12-E69758F0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2F7BE-2A7C-4591-84B3-DE77DB17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9D3BC-2865-499C-B4E9-DE95AFC1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66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02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45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9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1FAA4-E45E-45AD-B8B0-89161318E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88190-1D7E-4385-89E5-133946D71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D6FAE-25CB-476D-BDFD-8A3ACF4B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AFB7-097C-4477-B8F2-52AE40528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E3465-9108-4C01-B98E-2B521613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0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BACC-53A3-4E94-BB40-FBC8BBBD1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BD862-EA09-45C9-8BA6-BF6398600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4CC43-A66E-4625-A5AE-A907FBAA5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1FCFF-45B4-4DF1-AED4-5926314B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4E705-7DC8-4758-81B7-95594069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420A-A7DC-43DC-A3C4-C2CDF07C3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4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7424D-FBB2-4130-9691-BDFE3309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71E94-AD9C-4602-96B2-67E1F18FC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394A0-4D72-490B-9143-D93715141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8368F-5157-46CD-85BA-147A77EB6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8FAC46-7C5D-416D-BC61-ECC4340C2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D33712-12D0-49E4-B484-26C7354B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86DDF-EC07-45A3-9E8C-437310E9F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750F50-AE05-4F3A-B092-CAB0A91D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1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CB1B9-0C6E-4647-B4A0-D30AEDA0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07D949-64A6-4382-99CD-D24271E0D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44AC9-27C4-4427-9135-354A45623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57B1D-9A25-40B9-88B2-EFBECBDE9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9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E3ACDE-5D0B-4256-9575-629981E02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07F30-32F7-4763-A955-48D210F62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0CFB6-855D-4AE4-B90A-D549930E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5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F28D-CF86-4DE2-82A5-6246F29B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C3244-5945-4B21-AF14-3C1FAF22D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27F2D-06CD-4B0D-870A-F3214D7E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774FF-0D88-47DD-A6E4-EBF42B84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56218F-DF21-460E-A745-70B6F86A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3C04C-C4FD-49AD-BC52-E9D41BE4F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4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8122D-AD73-4312-B821-6DC65269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6E1C39-EF36-40D7-A674-392BB1BB3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C92B0-89A8-45E8-82FD-318A53FB7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A67FF-DFB5-4C41-87FD-49DEE028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BA5B0-BB70-45DD-ADC1-822DC42C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E203F-01A9-4C65-8643-755D6550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9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4E8526-10C4-4621-87AD-FEE18C15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C5336-D4D3-485B-851E-29CACE311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8E4B0-CBC9-4446-BFF1-83877D130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BB4A7-3147-4771-8F78-4FFFEFB88A2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2F50-29CB-4609-8CF0-954ED0974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82D26-B194-4779-80D8-0DD7E4F8B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DC23D-406C-4545-9E9D-1288E7E91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5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BC4E3-815C-4F4B-B4E9-1316E8403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48DDF-3668-4474-80E8-67C98E3B09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7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gif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C080E44-AEFE-460B-AE1D-AA460E4D6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 rot="5400000">
            <a:off x="-846998" y="3319990"/>
            <a:ext cx="4389120" cy="2468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F51047-EA96-4B56-AEF3-A8ED7EF7D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8" r="1176"/>
          <a:stretch/>
        </p:blipFill>
        <p:spPr>
          <a:xfrm rot="5400000">
            <a:off x="6448781" y="1129176"/>
            <a:ext cx="6633327" cy="4620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768" y="126477"/>
            <a:ext cx="2468880" cy="6629400"/>
          </a:xfrm>
          <a:prstGeom prst="rect">
            <a:avLst/>
          </a:prstGeom>
          <a:gradFill flip="none" rotWithShape="1">
            <a:gsLst>
              <a:gs pos="0">
                <a:srgbClr val="916500">
                  <a:alpha val="85000"/>
                </a:srgbClr>
              </a:gs>
              <a:gs pos="44000">
                <a:srgbClr val="C5913E"/>
              </a:gs>
              <a:gs pos="58000">
                <a:srgbClr val="C5913E"/>
              </a:gs>
              <a:gs pos="100000">
                <a:srgbClr val="9165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11542" y="122549"/>
            <a:ext cx="4617720" cy="6626441"/>
          </a:xfrm>
          <a:prstGeom prst="rect">
            <a:avLst/>
          </a:prstGeom>
          <a:gradFill>
            <a:gsLst>
              <a:gs pos="35000">
                <a:schemeClr val="accent3"/>
              </a:gs>
              <a:gs pos="0">
                <a:srgbClr val="001937"/>
              </a:gs>
              <a:gs pos="65000">
                <a:schemeClr val="accent3"/>
              </a:gs>
              <a:gs pos="100000">
                <a:srgbClr val="00193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12" y="2521368"/>
            <a:ext cx="1828800" cy="1828800"/>
          </a:xfrm>
          <a:prstGeom prst="rect">
            <a:avLst/>
          </a:prstGeom>
        </p:spPr>
      </p:pic>
      <p:sp>
        <p:nvSpPr>
          <p:cNvPr id="1029" name="Rectangle 1028"/>
          <p:cNvSpPr/>
          <p:nvPr/>
        </p:nvSpPr>
        <p:spPr>
          <a:xfrm>
            <a:off x="7453053" y="122549"/>
            <a:ext cx="4620075" cy="6633328"/>
          </a:xfrm>
          <a:prstGeom prst="rect">
            <a:avLst/>
          </a:prstGeom>
          <a:gradFill flip="none" rotWithShape="1">
            <a:gsLst>
              <a:gs pos="0">
                <a:srgbClr val="420000">
                  <a:alpha val="35000"/>
                </a:srgbClr>
              </a:gs>
              <a:gs pos="35000">
                <a:schemeClr val="tx2"/>
              </a:gs>
              <a:gs pos="65000">
                <a:schemeClr val="tx2"/>
              </a:gs>
              <a:gs pos="100000">
                <a:srgbClr val="420000"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6C65A28-983E-4499-B59B-E6F93DAA0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3" r="35481"/>
          <a:stretch/>
        </p:blipFill>
        <p:spPr>
          <a:xfrm>
            <a:off x="3617247" y="988616"/>
            <a:ext cx="2793577" cy="45262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F92BE3E-F7FF-4665-A12A-9E220E0C8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3" y="5715000"/>
            <a:ext cx="1824355" cy="5943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470FE65-FA88-4AE0-8AA4-9D1B2CB19A4E}"/>
              </a:ext>
            </a:extLst>
          </p:cNvPr>
          <p:cNvGrpSpPr/>
          <p:nvPr/>
        </p:nvGrpSpPr>
        <p:grpSpPr>
          <a:xfrm>
            <a:off x="7744412" y="2286000"/>
            <a:ext cx="4063231" cy="1145936"/>
            <a:chOff x="2939423" y="936196"/>
            <a:chExt cx="4063231" cy="11459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BD910AD-E3E2-4805-8FD6-D924546E5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534" y="1844388"/>
              <a:ext cx="3801011" cy="23774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8C2AE61-CD18-43F4-90F0-D2EBFB084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912" y="936196"/>
              <a:ext cx="2312252" cy="6858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05AE017-F34A-43AD-9598-2DE84FBA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9423" y="1335024"/>
              <a:ext cx="4063231" cy="566928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6A5B0C3-F7CB-4BEA-8073-BB493729F58C}"/>
                </a:ext>
              </a:extLst>
            </p:cNvPr>
            <p:cNvCxnSpPr>
              <a:cxnSpLocks/>
            </p:cNvCxnSpPr>
            <p:nvPr/>
          </p:nvCxnSpPr>
          <p:spPr>
            <a:xfrm>
              <a:off x="3104139" y="1810512"/>
              <a:ext cx="37338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3F1C2BC-D8A7-40A3-9563-F36092A8232D}"/>
                </a:ext>
              </a:extLst>
            </p:cNvPr>
            <p:cNvCxnSpPr>
              <a:cxnSpLocks/>
            </p:cNvCxnSpPr>
            <p:nvPr/>
          </p:nvCxnSpPr>
          <p:spPr>
            <a:xfrm>
              <a:off x="3104139" y="2066544"/>
              <a:ext cx="37338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247C1C-3CB5-45C5-9AAD-89A4959A5D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3511" y="3575304"/>
            <a:ext cx="448503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030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E504C-2768-4E88-B6F1-E84246027230}"/>
              </a:ext>
            </a:extLst>
          </p:cNvPr>
          <p:cNvSpPr/>
          <p:nvPr/>
        </p:nvSpPr>
        <p:spPr>
          <a:xfrm>
            <a:off x="1524" y="952500"/>
            <a:ext cx="12188952" cy="5905500"/>
          </a:xfrm>
          <a:prstGeom prst="rect">
            <a:avLst/>
          </a:prstGeom>
          <a:gradFill flip="none" rotWithShape="1">
            <a:gsLst>
              <a:gs pos="0">
                <a:srgbClr val="420000"/>
              </a:gs>
              <a:gs pos="36000">
                <a:schemeClr val="tx1"/>
              </a:gs>
              <a:gs pos="66000">
                <a:schemeClr val="tx1"/>
              </a:gs>
              <a:gs pos="100000">
                <a:srgbClr val="42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FE47F-21F1-43F0-9248-86EBBF5EAB00}"/>
              </a:ext>
            </a:extLst>
          </p:cNvPr>
          <p:cNvSpPr txBox="1"/>
          <p:nvPr/>
        </p:nvSpPr>
        <p:spPr>
          <a:xfrm>
            <a:off x="1399426" y="195203"/>
            <a:ext cx="9393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Celebrating Scientists for Intuition and Collaboration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5429D2-1BAD-44C9-B45B-60D0F2D51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0" y="1108103"/>
            <a:ext cx="5267945" cy="52742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7FF1C-F929-4BB3-A05D-6D8C0608D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" b="35397"/>
          <a:stretch/>
        </p:blipFill>
        <p:spPr>
          <a:xfrm>
            <a:off x="6509266" y="1108103"/>
            <a:ext cx="5303619" cy="29295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52126-ADF9-443C-8891-792672E56D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" b="11134"/>
          <a:stretch/>
        </p:blipFill>
        <p:spPr>
          <a:xfrm>
            <a:off x="6509266" y="3577815"/>
            <a:ext cx="5303520" cy="28132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D9121B-5D13-47CE-B4BA-41146156B3D6}"/>
              </a:ext>
            </a:extLst>
          </p:cNvPr>
          <p:cNvCxnSpPr>
            <a:cxnSpLocks/>
          </p:cNvCxnSpPr>
          <p:nvPr/>
        </p:nvCxnSpPr>
        <p:spPr>
          <a:xfrm>
            <a:off x="6096000" y="1091184"/>
            <a:ext cx="0" cy="5346573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A1F7224-426A-4801-9137-B1E229F22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37" y="6537960"/>
            <a:ext cx="6388726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131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E504C-2768-4E88-B6F1-E84246027230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rgbClr val="001937"/>
              </a:gs>
              <a:gs pos="36000">
                <a:schemeClr val="accent2"/>
              </a:gs>
              <a:gs pos="66000">
                <a:schemeClr val="accent2"/>
              </a:gs>
              <a:gs pos="100000">
                <a:srgbClr val="00193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FE47F-21F1-43F0-9248-86EBBF5EAB00}"/>
              </a:ext>
            </a:extLst>
          </p:cNvPr>
          <p:cNvSpPr txBox="1"/>
          <p:nvPr/>
        </p:nvSpPr>
        <p:spPr>
          <a:xfrm>
            <a:off x="6815013" y="770003"/>
            <a:ext cx="4900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The Art of Crystallography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7475E-86A8-4C54-BAF2-2F4B47DEB2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92415"/>
            <a:ext cx="6207375" cy="7642831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65D77C8-E7FB-4442-84C9-829D504885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792" r="2506" b="800"/>
          <a:stretch/>
        </p:blipFill>
        <p:spPr>
          <a:xfrm>
            <a:off x="7746192" y="1490663"/>
            <a:ext cx="3038470" cy="4452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D0D790-2301-4D90-B11C-843321B882A8}"/>
              </a:ext>
            </a:extLst>
          </p:cNvPr>
          <p:cNvCxnSpPr>
            <a:cxnSpLocks/>
          </p:cNvCxnSpPr>
          <p:nvPr/>
        </p:nvCxnSpPr>
        <p:spPr>
          <a:xfrm>
            <a:off x="6207374" y="0"/>
            <a:ext cx="0" cy="6858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DACD26C-B4ED-4FFA-A5DC-624FA6200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13" y="6616142"/>
            <a:ext cx="4828032" cy="241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9CF85-E629-4810-9586-38B08D6E1B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3729" cy="157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739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E79033-2064-4B95-BE4C-618416634B86}"/>
              </a:ext>
            </a:extLst>
          </p:cNvPr>
          <p:cNvSpPr/>
          <p:nvPr/>
        </p:nvSpPr>
        <p:spPr>
          <a:xfrm>
            <a:off x="1524" y="192024"/>
            <a:ext cx="12190476" cy="634593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5000">
                <a:srgbClr val="704D00"/>
              </a:gs>
              <a:gs pos="61000">
                <a:srgbClr val="704D00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FE47F-21F1-43F0-9248-86EBBF5EAB00}"/>
              </a:ext>
            </a:extLst>
          </p:cNvPr>
          <p:cNvSpPr txBox="1"/>
          <p:nvPr/>
        </p:nvSpPr>
        <p:spPr>
          <a:xfrm>
            <a:off x="654177" y="192024"/>
            <a:ext cx="5472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Rosalind Franklin’s Legacy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BADBD-E4F3-4339-B070-A8DA3BC19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/>
          <a:stretch/>
        </p:blipFill>
        <p:spPr>
          <a:xfrm>
            <a:off x="7259490" y="1521475"/>
            <a:ext cx="4061746" cy="4154984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E5B7D-BF60-4480-AEA9-BD82BF05B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7" y="6537960"/>
            <a:ext cx="6388726" cy="320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78FE8-B053-4E6F-A5F1-B8681E1E0E00}"/>
              </a:ext>
            </a:extLst>
          </p:cNvPr>
          <p:cNvSpPr txBox="1"/>
          <p:nvPr/>
        </p:nvSpPr>
        <p:spPr>
          <a:xfrm flipH="1">
            <a:off x="324389" y="1521475"/>
            <a:ext cx="6646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Explore the narratives that have circulated about her and consider how they function in professional and lay communities.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0DD429-08F8-4CED-A7F1-B410A7F0712C}"/>
              </a:ext>
            </a:extLst>
          </p:cNvPr>
          <p:cNvSpPr txBox="1"/>
          <p:nvPr/>
        </p:nvSpPr>
        <p:spPr>
          <a:xfrm>
            <a:off x="324389" y="3101700"/>
            <a:ext cx="6548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Boundary-work is an ongoing process that can and does change.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85A7B-7E7C-4B67-9353-4E5486EB3E49}"/>
              </a:ext>
            </a:extLst>
          </p:cNvPr>
          <p:cNvSpPr txBox="1"/>
          <p:nvPr/>
        </p:nvSpPr>
        <p:spPr>
          <a:xfrm>
            <a:off x="324389" y="4281815"/>
            <a:ext cx="64598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Remember her scientific contributions to DNA, but also to the study of coal and tobacco mosaic virus.</a:t>
            </a:r>
          </a:p>
        </p:txBody>
      </p:sp>
    </p:spTree>
    <p:extLst>
      <p:ext uri="{BB962C8B-B14F-4D97-AF65-F5344CB8AC3E}">
        <p14:creationId xmlns:p14="http://schemas.microsoft.com/office/powerpoint/2010/main" val="6652893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726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726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E504C-2768-4E88-B6F1-E84246027230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rgbClr val="001937"/>
              </a:gs>
              <a:gs pos="36000">
                <a:schemeClr val="accent2"/>
              </a:gs>
              <a:gs pos="66000">
                <a:schemeClr val="accent2"/>
              </a:gs>
              <a:gs pos="100000">
                <a:srgbClr val="00193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FE47F-21F1-43F0-9248-86EBBF5EAB00}"/>
              </a:ext>
            </a:extLst>
          </p:cNvPr>
          <p:cNvSpPr txBox="1"/>
          <p:nvPr/>
        </p:nvSpPr>
        <p:spPr>
          <a:xfrm>
            <a:off x="605875" y="779205"/>
            <a:ext cx="4963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Continued Reading: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D0D790-2301-4D90-B11C-843321B882A8}"/>
              </a:ext>
            </a:extLst>
          </p:cNvPr>
          <p:cNvCxnSpPr>
            <a:cxnSpLocks/>
          </p:cNvCxnSpPr>
          <p:nvPr/>
        </p:nvCxnSpPr>
        <p:spPr>
          <a:xfrm>
            <a:off x="605028" y="1495425"/>
            <a:ext cx="10981944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CDF532E-9C11-41A5-8C5D-64FA4CD4A173}"/>
              </a:ext>
            </a:extLst>
          </p:cNvPr>
          <p:cNvSpPr txBox="1"/>
          <p:nvPr/>
        </p:nvSpPr>
        <p:spPr>
          <a:xfrm>
            <a:off x="605875" y="1638360"/>
            <a:ext cx="10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Robin E. Jensen, Melissa M. Parks, Benjamin W. Mann, Kourtney Maison, &amp; </a:t>
            </a:r>
          </a:p>
          <a:p>
            <a:pPr marL="342900"/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 A. Krall. (2019). Mapping </a:t>
            </a:r>
            <a:r>
              <a:rPr lang="en-US" sz="2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scientist: The posthumous </a:t>
            </a:r>
          </a:p>
          <a:p>
            <a:pPr marL="342900"/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demarcation of Rosalind Franklin’s crystallographic data, </a:t>
            </a:r>
            <a:r>
              <a:rPr lang="en-US" sz="2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Quarterly  Journal of Speech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105: 3, 297-318.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FCB3C-BCDA-4196-BBC4-A6D7A436A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409" y="3531505"/>
            <a:ext cx="2647437" cy="260604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B09CE32-1C60-4A3C-8370-8D175DAFB0F0}"/>
              </a:ext>
            </a:extLst>
          </p:cNvPr>
          <p:cNvGrpSpPr>
            <a:grpSpLocks noChangeAspect="1"/>
          </p:cNvGrpSpPr>
          <p:nvPr/>
        </p:nvGrpSpPr>
        <p:grpSpPr>
          <a:xfrm>
            <a:off x="4792263" y="3583306"/>
            <a:ext cx="2646759" cy="2606040"/>
            <a:chOff x="4907280" y="3583306"/>
            <a:chExt cx="2377440" cy="234086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D7C6A4A-8701-49D8-968C-DDB5BC3F4E0C}"/>
                </a:ext>
              </a:extLst>
            </p:cNvPr>
            <p:cNvSpPr/>
            <p:nvPr/>
          </p:nvSpPr>
          <p:spPr>
            <a:xfrm>
              <a:off x="4907280" y="3583306"/>
              <a:ext cx="2377440" cy="23408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81E8DF-9D5C-4414-B1CA-788EFE4B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195" y="4084836"/>
              <a:ext cx="1923611" cy="133780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5B49D97-BE87-4F39-A0BB-F71B79184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2440" y="3531505"/>
            <a:ext cx="2608151" cy="260604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E54CF8-86E5-44B5-B058-91226CD9D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" y="6537960"/>
            <a:ext cx="6388726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950EED8-AAA4-4C72-8943-B9B58F4E0B8B}"/>
              </a:ext>
            </a:extLst>
          </p:cNvPr>
          <p:cNvSpPr/>
          <p:nvPr/>
        </p:nvSpPr>
        <p:spPr>
          <a:xfrm>
            <a:off x="1524" y="950976"/>
            <a:ext cx="12188952" cy="5907024"/>
          </a:xfrm>
          <a:prstGeom prst="rect">
            <a:avLst/>
          </a:prstGeom>
          <a:gradFill flip="none" rotWithShape="1">
            <a:gsLst>
              <a:gs pos="0">
                <a:srgbClr val="001937"/>
              </a:gs>
              <a:gs pos="36000">
                <a:schemeClr val="accent2"/>
              </a:gs>
              <a:gs pos="66000">
                <a:schemeClr val="accent2"/>
              </a:gs>
              <a:gs pos="100000">
                <a:srgbClr val="00193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EC9B8-F82A-4FC2-8922-8EA0F19C3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0976"/>
            <a:ext cx="12192000" cy="5907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2BD296-74FD-4EA6-80A7-51834EBD6E93}"/>
              </a:ext>
            </a:extLst>
          </p:cNvPr>
          <p:cNvSpPr txBox="1"/>
          <p:nvPr/>
        </p:nvSpPr>
        <p:spPr>
          <a:xfrm>
            <a:off x="0" y="3096721"/>
            <a:ext cx="12188952" cy="1077218"/>
          </a:xfrm>
          <a:prstGeom prst="rect">
            <a:avLst/>
          </a:prstGeom>
          <a:solidFill>
            <a:srgbClr val="263F4C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marL="628650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r.e.jensen@utah.edu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robinejensen.com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78E3C3-78B8-47C2-901B-71FC79877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7" y="230178"/>
            <a:ext cx="10952107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ADFC1-A06A-45C0-9FF9-D1C68E38831A}"/>
              </a:ext>
            </a:extLst>
          </p:cNvPr>
          <p:cNvSpPr txBox="1"/>
          <p:nvPr/>
        </p:nvSpPr>
        <p:spPr>
          <a:xfrm>
            <a:off x="648217" y="2327280"/>
            <a:ext cx="29134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9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-72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42" b="15640"/>
          <a:stretch/>
        </p:blipFill>
        <p:spPr>
          <a:xfrm>
            <a:off x="1524000" y="355600"/>
            <a:ext cx="9144000" cy="6502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93" y="35560"/>
            <a:ext cx="4912617" cy="320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800" y="3886200"/>
            <a:ext cx="4485033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0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2500" decel="1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0.10365 -0.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E504C-2768-4E88-B6F1-E84246027230}"/>
              </a:ext>
            </a:extLst>
          </p:cNvPr>
          <p:cNvSpPr/>
          <p:nvPr/>
        </p:nvSpPr>
        <p:spPr>
          <a:xfrm>
            <a:off x="1524" y="952500"/>
            <a:ext cx="12190476" cy="5905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5000">
                <a:srgbClr val="704D00"/>
              </a:gs>
              <a:gs pos="61000">
                <a:srgbClr val="704D00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FE47F-21F1-43F0-9248-86EBBF5EAB00}"/>
              </a:ext>
            </a:extLst>
          </p:cNvPr>
          <p:cNvSpPr txBox="1"/>
          <p:nvPr/>
        </p:nvSpPr>
        <p:spPr>
          <a:xfrm>
            <a:off x="211719" y="200242"/>
            <a:ext cx="8573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Study of Science and Health Communication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32ACD-6316-499B-95DA-56F85CED1F8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8830654" cy="5905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54E817-0B02-4C6E-8405-15CA0F3C75E2}"/>
              </a:ext>
            </a:extLst>
          </p:cNvPr>
          <p:cNvSpPr txBox="1"/>
          <p:nvPr/>
        </p:nvSpPr>
        <p:spPr>
          <a:xfrm>
            <a:off x="655770" y="1850079"/>
            <a:ext cx="72427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How have women in science and medicine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been portrayed in: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DC9D17-58D4-45E2-90B3-42097D4FDC49}"/>
              </a:ext>
            </a:extLst>
          </p:cNvPr>
          <p:cNvGrpSpPr/>
          <p:nvPr/>
        </p:nvGrpSpPr>
        <p:grpSpPr>
          <a:xfrm>
            <a:off x="9190289" y="2982869"/>
            <a:ext cx="2642075" cy="1844762"/>
            <a:chOff x="9190289" y="2982869"/>
            <a:chExt cx="2642075" cy="184476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243B33E-98E2-45A8-9169-510DDB901021}"/>
                </a:ext>
              </a:extLst>
            </p:cNvPr>
            <p:cNvSpPr/>
            <p:nvPr/>
          </p:nvSpPr>
          <p:spPr>
            <a:xfrm>
              <a:off x="9190289" y="3360598"/>
              <a:ext cx="2642075" cy="108930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BCE2AB-8A4A-4995-8BF2-F07A1A62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945" y="2982869"/>
              <a:ext cx="1844762" cy="1844762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FB2E68D-1F5D-410E-B192-AC4568E41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0" y="6497738"/>
            <a:ext cx="6388726" cy="320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9EE4CF-E142-4C21-A540-142A3ACB37A7}"/>
              </a:ext>
            </a:extLst>
          </p:cNvPr>
          <p:cNvSpPr txBox="1"/>
          <p:nvPr/>
        </p:nvSpPr>
        <p:spPr>
          <a:xfrm>
            <a:off x="813022" y="3215138"/>
            <a:ext cx="61367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their fields’ disciplinary histories?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98DA8-D99F-405C-B095-355796FADE59}"/>
              </a:ext>
            </a:extLst>
          </p:cNvPr>
          <p:cNvSpPr txBox="1"/>
          <p:nvPr/>
        </p:nvSpPr>
        <p:spPr>
          <a:xfrm>
            <a:off x="813022" y="4120985"/>
            <a:ext cx="61367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the broader scientific community?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E7731-D284-4085-9B3F-8D60134CB583}"/>
              </a:ext>
            </a:extLst>
          </p:cNvPr>
          <p:cNvSpPr txBox="1"/>
          <p:nvPr/>
        </p:nvSpPr>
        <p:spPr>
          <a:xfrm>
            <a:off x="813022" y="5026831"/>
            <a:ext cx="72242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mainstream media and public discourse?</a:t>
            </a:r>
          </a:p>
        </p:txBody>
      </p:sp>
    </p:spTree>
    <p:extLst>
      <p:ext uri="{BB962C8B-B14F-4D97-AF65-F5344CB8AC3E}">
        <p14:creationId xmlns:p14="http://schemas.microsoft.com/office/powerpoint/2010/main" val="39710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63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941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63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E504C-2768-4E88-B6F1-E84246027230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rgbClr val="420000"/>
              </a:gs>
              <a:gs pos="36000">
                <a:schemeClr val="tx1"/>
              </a:gs>
              <a:gs pos="66000">
                <a:schemeClr val="tx1"/>
              </a:gs>
              <a:gs pos="100000">
                <a:srgbClr val="42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7475E-86A8-4C54-BAF2-2F4B47DEB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02" y="98835"/>
            <a:ext cx="5409404" cy="666032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65D77C8-E7FB-4442-84C9-829D50488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1" y="1910329"/>
            <a:ext cx="5716524" cy="37249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8AB9DC-1C3A-4574-8606-0B0E3233279F}"/>
              </a:ext>
            </a:extLst>
          </p:cNvPr>
          <p:cNvSpPr txBox="1"/>
          <p:nvPr/>
        </p:nvSpPr>
        <p:spPr>
          <a:xfrm>
            <a:off x="363298" y="854877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Rosalind Franklin’s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FE47F-21F1-43F0-9248-86EBBF5EAB00}"/>
              </a:ext>
            </a:extLst>
          </p:cNvPr>
          <p:cNvSpPr txBox="1"/>
          <p:nvPr/>
        </p:nvSpPr>
        <p:spPr>
          <a:xfrm>
            <a:off x="363298" y="1099521"/>
            <a:ext cx="5908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Contributions to Genetic Science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D0D790-2301-4D90-B11C-843321B882A8}"/>
              </a:ext>
            </a:extLst>
          </p:cNvPr>
          <p:cNvCxnSpPr>
            <a:cxnSpLocks/>
          </p:cNvCxnSpPr>
          <p:nvPr/>
        </p:nvCxnSpPr>
        <p:spPr>
          <a:xfrm flipH="1">
            <a:off x="499201" y="1719072"/>
            <a:ext cx="5716524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25C33E9-68EB-4171-9C95-B7474426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" y="6490166"/>
            <a:ext cx="638871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139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E504C-2768-4E88-B6F1-E84246027230}"/>
              </a:ext>
            </a:extLst>
          </p:cNvPr>
          <p:cNvSpPr/>
          <p:nvPr/>
        </p:nvSpPr>
        <p:spPr>
          <a:xfrm>
            <a:off x="1524" y="952500"/>
            <a:ext cx="12188952" cy="5905500"/>
          </a:xfrm>
          <a:prstGeom prst="rect">
            <a:avLst/>
          </a:prstGeom>
          <a:gradFill flip="none" rotWithShape="1">
            <a:gsLst>
              <a:gs pos="0">
                <a:srgbClr val="001937"/>
              </a:gs>
              <a:gs pos="36000">
                <a:schemeClr val="accent2"/>
              </a:gs>
              <a:gs pos="66000">
                <a:schemeClr val="accent2"/>
              </a:gs>
              <a:gs pos="100000">
                <a:srgbClr val="00193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FE47F-21F1-43F0-9248-86EBBF5EAB00}"/>
              </a:ext>
            </a:extLst>
          </p:cNvPr>
          <p:cNvSpPr txBox="1"/>
          <p:nvPr/>
        </p:nvSpPr>
        <p:spPr>
          <a:xfrm>
            <a:off x="2170598" y="195203"/>
            <a:ext cx="7850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Nature’s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Coverage of Franklin and DNA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A704B-A9FE-4645-9E7C-1B5543B0D6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076" y="1936071"/>
            <a:ext cx="2733227" cy="42976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4A7F4-48D8-4F74-827D-7F63B9BC8E3E}"/>
              </a:ext>
            </a:extLst>
          </p:cNvPr>
          <p:cNvSpPr txBox="1"/>
          <p:nvPr/>
        </p:nvSpPr>
        <p:spPr>
          <a:xfrm>
            <a:off x="2878706" y="1197407"/>
            <a:ext cx="23751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Original Reports</a:t>
            </a:r>
          </a:p>
          <a:p>
            <a:pPr algn="ctr"/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 in 1953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14E8E-8301-41CE-96E9-16216E7DF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72" y="1936071"/>
            <a:ext cx="3238952" cy="429637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4AA468-C31B-4D9F-8978-A5AC60F307E2}"/>
              </a:ext>
            </a:extLst>
          </p:cNvPr>
          <p:cNvSpPr txBox="1"/>
          <p:nvPr/>
        </p:nvSpPr>
        <p:spPr>
          <a:xfrm>
            <a:off x="6271663" y="1188720"/>
            <a:ext cx="32035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Post-humous Coverage</a:t>
            </a:r>
          </a:p>
          <a:p>
            <a:pPr algn="ctr"/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1958-2015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36B4BF-B93E-467E-94E0-DBADCA43E91C}"/>
              </a:ext>
            </a:extLst>
          </p:cNvPr>
          <p:cNvCxnSpPr>
            <a:cxnSpLocks/>
          </p:cNvCxnSpPr>
          <p:nvPr/>
        </p:nvCxnSpPr>
        <p:spPr>
          <a:xfrm>
            <a:off x="5857794" y="1936071"/>
            <a:ext cx="0" cy="429768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3D568A0-4162-42DA-9751-F83304DD1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37" y="6537960"/>
            <a:ext cx="6388726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897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E504C-2768-4E88-B6F1-E84246027230}"/>
              </a:ext>
            </a:extLst>
          </p:cNvPr>
          <p:cNvSpPr/>
          <p:nvPr/>
        </p:nvSpPr>
        <p:spPr>
          <a:xfrm>
            <a:off x="1524" y="952500"/>
            <a:ext cx="12188952" cy="5905500"/>
          </a:xfrm>
          <a:prstGeom prst="rect">
            <a:avLst/>
          </a:prstGeom>
          <a:gradFill flip="none" rotWithShape="1">
            <a:gsLst>
              <a:gs pos="0">
                <a:srgbClr val="420000"/>
              </a:gs>
              <a:gs pos="36000">
                <a:schemeClr val="tx1"/>
              </a:gs>
              <a:gs pos="66000">
                <a:schemeClr val="tx1"/>
              </a:gs>
              <a:gs pos="100000">
                <a:srgbClr val="42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FE47F-21F1-43F0-9248-86EBBF5EAB00}"/>
              </a:ext>
            </a:extLst>
          </p:cNvPr>
          <p:cNvSpPr txBox="1"/>
          <p:nvPr/>
        </p:nvSpPr>
        <p:spPr>
          <a:xfrm>
            <a:off x="758952" y="195203"/>
            <a:ext cx="8606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68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pieces from 1958-2015 including: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36B4BF-B93E-467E-94E0-DBADCA43E91C}"/>
              </a:ext>
            </a:extLst>
          </p:cNvPr>
          <p:cNvCxnSpPr>
            <a:cxnSpLocks/>
          </p:cNvCxnSpPr>
          <p:nvPr/>
        </p:nvCxnSpPr>
        <p:spPr>
          <a:xfrm>
            <a:off x="5080000" y="1263937"/>
            <a:ext cx="0" cy="5068645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F3AA398-8FF8-48D8-95EA-F3C70E613949}"/>
              </a:ext>
            </a:extLst>
          </p:cNvPr>
          <p:cNvSpPr txBox="1"/>
          <p:nvPr/>
        </p:nvSpPr>
        <p:spPr>
          <a:xfrm>
            <a:off x="835580" y="1050476"/>
            <a:ext cx="3410549" cy="5376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22 reviews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12 commentaries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9 feature articles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8 short reports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8 letters-to-the-editor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5 editorials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4 obituaries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7082C8-3124-47B2-B0DC-73F002F55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1251328"/>
            <a:ext cx="2057400" cy="2704223"/>
          </a:xfrm>
          <a:prstGeom prst="rect">
            <a:avLst/>
          </a:prstGeom>
          <a:ln w="28575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C4D12-77B2-46AA-98B4-1A8892536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263" y="3624642"/>
            <a:ext cx="2057400" cy="2707940"/>
          </a:xfrm>
          <a:prstGeom prst="rect">
            <a:avLst/>
          </a:prstGeom>
          <a:ln w="28575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4947E2-29FA-4EAF-BABA-7FBAAEC19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31" y="1251328"/>
            <a:ext cx="2057400" cy="28077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0F9CA0-D094-4634-9B2B-6B34CC159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02" y="3624642"/>
            <a:ext cx="2057400" cy="1547165"/>
          </a:xfrm>
          <a:prstGeom prst="rect">
            <a:avLst/>
          </a:prstGeom>
          <a:ln w="28575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CCF4E9-DE51-4718-9CD2-403EDCBE9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6537960"/>
            <a:ext cx="6388726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54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A6BA3EB-2F78-483A-913D-2FA658C7197C}"/>
              </a:ext>
            </a:extLst>
          </p:cNvPr>
          <p:cNvSpPr/>
          <p:nvPr/>
        </p:nvSpPr>
        <p:spPr>
          <a:xfrm>
            <a:off x="1524" y="952500"/>
            <a:ext cx="12188952" cy="5905500"/>
          </a:xfrm>
          <a:prstGeom prst="rect">
            <a:avLst/>
          </a:prstGeom>
          <a:gradFill flip="none" rotWithShape="1">
            <a:gsLst>
              <a:gs pos="0">
                <a:srgbClr val="001937"/>
              </a:gs>
              <a:gs pos="36000">
                <a:schemeClr val="accent2"/>
              </a:gs>
              <a:gs pos="66000">
                <a:schemeClr val="accent2"/>
              </a:gs>
              <a:gs pos="100000">
                <a:srgbClr val="00193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D0D790-2301-4D90-B11C-843321B882A8}"/>
              </a:ext>
            </a:extLst>
          </p:cNvPr>
          <p:cNvCxnSpPr>
            <a:cxnSpLocks/>
          </p:cNvCxnSpPr>
          <p:nvPr/>
        </p:nvCxnSpPr>
        <p:spPr>
          <a:xfrm>
            <a:off x="6096000" y="1295400"/>
            <a:ext cx="0" cy="5057508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13478F-EC04-4C8B-AEDF-369CD2B0B506}"/>
              </a:ext>
            </a:extLst>
          </p:cNvPr>
          <p:cNvSpPr txBox="1"/>
          <p:nvPr/>
        </p:nvSpPr>
        <p:spPr>
          <a:xfrm>
            <a:off x="3275837" y="195203"/>
            <a:ext cx="6201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Rhetorical Analysis of the Data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FB2491-D4E3-44E4-8073-B49267B33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224" y="1366704"/>
            <a:ext cx="4579076" cy="2286000"/>
          </a:xfrm>
          <a:prstGeom prst="rect">
            <a:avLst/>
          </a:prstGeom>
          <a:ln w="285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C34227-F45C-4BC3-9895-5D4805C5D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289" y="4066908"/>
            <a:ext cx="4570011" cy="2286000"/>
          </a:xfrm>
          <a:prstGeom prst="rect">
            <a:avLst/>
          </a:prstGeom>
          <a:ln w="285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896538-2EC6-41AE-9FB8-CEB9E2D9CF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2764" y="1366704"/>
            <a:ext cx="4570012" cy="2286000"/>
          </a:xfrm>
          <a:prstGeom prst="rect">
            <a:avLst/>
          </a:prstGeom>
          <a:ln w="285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6F1743-7263-4694-B9C7-384DDC8EFF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92" y="4066908"/>
            <a:ext cx="4574684" cy="2286000"/>
          </a:xfrm>
          <a:prstGeom prst="rect">
            <a:avLst/>
          </a:prstGeom>
          <a:ln w="2857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F0C9C5-2FA1-4DCC-B7F2-DBC24B59C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37" y="6537960"/>
            <a:ext cx="6388726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86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E8A307-2CC6-498D-9B7A-D288996DE950}"/>
              </a:ext>
            </a:extLst>
          </p:cNvPr>
          <p:cNvSpPr/>
          <p:nvPr/>
        </p:nvSpPr>
        <p:spPr>
          <a:xfrm>
            <a:off x="1524" y="952500"/>
            <a:ext cx="12190476" cy="5905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5000">
                <a:srgbClr val="704D00"/>
              </a:gs>
              <a:gs pos="61000">
                <a:srgbClr val="704D00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FE47F-21F1-43F0-9248-86EBBF5EAB00}"/>
              </a:ext>
            </a:extLst>
          </p:cNvPr>
          <p:cNvSpPr txBox="1"/>
          <p:nvPr/>
        </p:nvSpPr>
        <p:spPr>
          <a:xfrm>
            <a:off x="755209" y="183863"/>
            <a:ext cx="7880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Narratives of Professional Socialization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902EBF-0812-49AC-ACC2-E614EBA8A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9" y="6537960"/>
            <a:ext cx="6388726" cy="320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1F9A82-1DA4-45A1-92DC-CF5B55E8E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9" y="956753"/>
            <a:ext cx="11271382" cy="5901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4E0381-E481-4745-8231-135D429CAE03}"/>
              </a:ext>
            </a:extLst>
          </p:cNvPr>
          <p:cNvSpPr txBox="1"/>
          <p:nvPr/>
        </p:nvSpPr>
        <p:spPr>
          <a:xfrm>
            <a:off x="780437" y="1543547"/>
            <a:ext cx="32939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Boundary-work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3901B-F832-4F15-B39E-D5DD6B48B5A4}"/>
              </a:ext>
            </a:extLst>
          </p:cNvPr>
          <p:cNvSpPr txBox="1"/>
          <p:nvPr/>
        </p:nvSpPr>
        <p:spPr>
          <a:xfrm>
            <a:off x="780437" y="2463321"/>
            <a:ext cx="36685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Who is a scientist?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0CD39-5EC2-4B75-BA48-356FCF6F3CBC}"/>
              </a:ext>
            </a:extLst>
          </p:cNvPr>
          <p:cNvSpPr txBox="1"/>
          <p:nvPr/>
        </p:nvSpPr>
        <p:spPr>
          <a:xfrm>
            <a:off x="780437" y="3383095"/>
            <a:ext cx="80580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How does one demonstrate scientific elitism?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D2670-6154-4FF2-A705-601915B13F3F}"/>
              </a:ext>
            </a:extLst>
          </p:cNvPr>
          <p:cNvSpPr txBox="1"/>
          <p:nvPr/>
        </p:nvSpPr>
        <p:spPr>
          <a:xfrm>
            <a:off x="780437" y="4302870"/>
            <a:ext cx="9826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rPr>
              <a:t>Rosalind Franklin was narrativized across these Nature pieces in ways that designated her as just outside elite science. </a:t>
            </a:r>
          </a:p>
        </p:txBody>
      </p:sp>
    </p:spTree>
    <p:extLst>
      <p:ext uri="{BB962C8B-B14F-4D97-AF65-F5344CB8AC3E}">
        <p14:creationId xmlns:p14="http://schemas.microsoft.com/office/powerpoint/2010/main" val="366248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7857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E504C-2768-4E88-B6F1-E84246027230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rgbClr val="001937"/>
              </a:gs>
              <a:gs pos="36000">
                <a:schemeClr val="accent2"/>
              </a:gs>
              <a:gs pos="66000">
                <a:schemeClr val="accent2"/>
              </a:gs>
              <a:gs pos="100000">
                <a:srgbClr val="00193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7475E-86A8-4C54-BAF2-2F4B47DEB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256" y="457200"/>
            <a:ext cx="3902673" cy="5943600"/>
          </a:xfrm>
          <a:prstGeom prst="rect">
            <a:avLst/>
          </a:prstGeom>
          <a:effectLst>
            <a:glow rad="381000">
              <a:schemeClr val="accent2">
                <a:satMod val="175000"/>
                <a:alpha val="31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8FE47F-21F1-43F0-9248-86EBBF5EAB00}"/>
              </a:ext>
            </a:extLst>
          </p:cNvPr>
          <p:cNvSpPr txBox="1"/>
          <p:nvPr/>
        </p:nvSpPr>
        <p:spPr>
          <a:xfrm>
            <a:off x="6613815" y="618338"/>
            <a:ext cx="351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 Dramatic Telling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D0D790-2301-4D90-B11C-843321B882A8}"/>
              </a:ext>
            </a:extLst>
          </p:cNvPr>
          <p:cNvCxnSpPr>
            <a:cxnSpLocks/>
          </p:cNvCxnSpPr>
          <p:nvPr/>
        </p:nvCxnSpPr>
        <p:spPr>
          <a:xfrm>
            <a:off x="4686299" y="457200"/>
            <a:ext cx="0" cy="59436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14C8F52-7B92-42BA-AE7A-C525A97DE4B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93" y="627892"/>
            <a:ext cx="4855894" cy="48558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E76E2D-D0AC-408F-8A77-D9C85E108114}"/>
              </a:ext>
            </a:extLst>
          </p:cNvPr>
          <p:cNvSpPr txBox="1"/>
          <p:nvPr/>
        </p:nvSpPr>
        <p:spPr>
          <a:xfrm>
            <a:off x="7307141" y="4883622"/>
            <a:ext cx="2263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Heroine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Feminist icon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78574BE-BA00-4039-BEB5-3C29DBE5B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37" y="6537960"/>
            <a:ext cx="6388726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275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RFUMS">
      <a:dk1>
        <a:srgbClr val="8C2531"/>
      </a:dk1>
      <a:lt1>
        <a:srgbClr val="000000"/>
      </a:lt1>
      <a:dk2>
        <a:srgbClr val="ADA28C"/>
      </a:dk2>
      <a:lt2>
        <a:srgbClr val="002A3B"/>
      </a:lt2>
      <a:accent1>
        <a:srgbClr val="225A41"/>
      </a:accent1>
      <a:accent2>
        <a:srgbClr val="005E84"/>
      </a:accent2>
      <a:accent3>
        <a:srgbClr val="7E9A4B"/>
      </a:accent3>
      <a:accent4>
        <a:srgbClr val="B2461F"/>
      </a:accent4>
      <a:accent5>
        <a:srgbClr val="D88A00"/>
      </a:accent5>
      <a:accent6>
        <a:srgbClr val="3C2D57"/>
      </a:accent6>
      <a:hlink>
        <a:srgbClr val="8C2531"/>
      </a:hlink>
      <a:folHlink>
        <a:srgbClr val="BFBFB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Theme">
  <a:themeElements>
    <a:clrScheme name="RFUMS">
      <a:dk1>
        <a:sysClr val="windowText" lastClr="000000"/>
      </a:dk1>
      <a:lt1>
        <a:sysClr val="window" lastClr="FFFFFF"/>
      </a:lt1>
      <a:dk2>
        <a:srgbClr val="8C2531"/>
      </a:dk2>
      <a:lt2>
        <a:srgbClr val="ADA28C"/>
      </a:lt2>
      <a:accent1>
        <a:srgbClr val="002A3B"/>
      </a:accent1>
      <a:accent2>
        <a:srgbClr val="225A41"/>
      </a:accent2>
      <a:accent3>
        <a:srgbClr val="005E84"/>
      </a:accent3>
      <a:accent4>
        <a:srgbClr val="7E9A4B"/>
      </a:accent4>
      <a:accent5>
        <a:srgbClr val="B2461F"/>
      </a:accent5>
      <a:accent6>
        <a:srgbClr val="D88A00"/>
      </a:accent6>
      <a:hlink>
        <a:srgbClr val="3C2D57"/>
      </a:hlink>
      <a:folHlink>
        <a:srgbClr val="BFBFBF"/>
      </a:folHlink>
    </a:clrScheme>
    <a:fontScheme name="RFUMS - Sub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277</Words>
  <Application>Microsoft Office PowerPoint</Application>
  <PresentationFormat>Widescreen</PresentationFormat>
  <Paragraphs>49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Garamond</vt:lpstr>
      <vt:lpstr>Gotham Book</vt:lpstr>
      <vt:lpstr>Wingdings</vt:lpstr>
      <vt:lpstr>Office Theme</vt:lpstr>
      <vt:lpstr>1_Default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Mote</dc:creator>
  <cp:lastModifiedBy>J Jensen</cp:lastModifiedBy>
  <cp:revision>89</cp:revision>
  <dcterms:created xsi:type="dcterms:W3CDTF">2020-08-07T17:46:23Z</dcterms:created>
  <dcterms:modified xsi:type="dcterms:W3CDTF">2020-12-22T20:57:30Z</dcterms:modified>
</cp:coreProperties>
</file>